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Ultra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Ultr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ee7853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bee7853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bee78531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bee78531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ee78531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ee78531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ee78531b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ee78531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bee78531b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bee78531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bee78531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bee78531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34.png"/><Relationship Id="rId13" Type="http://schemas.openxmlformats.org/officeDocument/2006/relationships/image" Target="../media/image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5" Type="http://schemas.openxmlformats.org/officeDocument/2006/relationships/image" Target="../media/image6.png"/><Relationship Id="rId14" Type="http://schemas.openxmlformats.org/officeDocument/2006/relationships/image" Target="../media/image32.png"/><Relationship Id="rId16" Type="http://schemas.openxmlformats.org/officeDocument/2006/relationships/image" Target="../media/image54.png"/><Relationship Id="rId5" Type="http://schemas.openxmlformats.org/officeDocument/2006/relationships/image" Target="../media/image30.png"/><Relationship Id="rId6" Type="http://schemas.openxmlformats.org/officeDocument/2006/relationships/image" Target="../media/image1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12.png"/><Relationship Id="rId13" Type="http://schemas.openxmlformats.org/officeDocument/2006/relationships/image" Target="../media/image2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Relationship Id="rId15" Type="http://schemas.openxmlformats.org/officeDocument/2006/relationships/image" Target="../media/image31.png"/><Relationship Id="rId14" Type="http://schemas.openxmlformats.org/officeDocument/2006/relationships/image" Target="../media/image15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10.png"/><Relationship Id="rId7" Type="http://schemas.openxmlformats.org/officeDocument/2006/relationships/image" Target="../media/image42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.png"/><Relationship Id="rId11" Type="http://schemas.openxmlformats.org/officeDocument/2006/relationships/image" Target="../media/image23.png"/><Relationship Id="rId22" Type="http://schemas.openxmlformats.org/officeDocument/2006/relationships/image" Target="../media/image52.png"/><Relationship Id="rId10" Type="http://schemas.openxmlformats.org/officeDocument/2006/relationships/image" Target="../media/image41.png"/><Relationship Id="rId21" Type="http://schemas.openxmlformats.org/officeDocument/2006/relationships/image" Target="../media/image60.png"/><Relationship Id="rId13" Type="http://schemas.openxmlformats.org/officeDocument/2006/relationships/image" Target="../media/image25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15" Type="http://schemas.openxmlformats.org/officeDocument/2006/relationships/image" Target="../media/image50.png"/><Relationship Id="rId14" Type="http://schemas.openxmlformats.org/officeDocument/2006/relationships/image" Target="../media/image43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5" Type="http://schemas.openxmlformats.org/officeDocument/2006/relationships/image" Target="../media/image28.png"/><Relationship Id="rId19" Type="http://schemas.openxmlformats.org/officeDocument/2006/relationships/image" Target="../media/image61.png"/><Relationship Id="rId6" Type="http://schemas.openxmlformats.org/officeDocument/2006/relationships/image" Target="../media/image22.png"/><Relationship Id="rId18" Type="http://schemas.openxmlformats.org/officeDocument/2006/relationships/image" Target="../media/image46.png"/><Relationship Id="rId7" Type="http://schemas.openxmlformats.org/officeDocument/2006/relationships/image" Target="../media/image21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8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246651" y="228325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월드  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246642" y="954620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캐릭터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246646" y="1808821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장비  </a:t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9078587" y="2913900"/>
            <a:ext cx="1726800" cy="357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시스템 설정</a:t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4502650" y="228325"/>
            <a:ext cx="17130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선택   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501750" y="507725"/>
            <a:ext cx="17130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플레이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2246646" y="2909563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제작소</a:t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4488546" y="1780602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타입별 인벤토리  </a:t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501742" y="954626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캐릭터 능력치</a:t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30725" y="2129675"/>
            <a:ext cx="11463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 Start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4502617" y="1233975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 능력치  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487800" y="2059918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최종 능력치  </a:t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4487796" y="2327216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보유한 장비  </a:t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4494846" y="2909563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장착</a:t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4494846" y="3188885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제작</a:t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2246646" y="3699813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재능</a:t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494846" y="3699813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화살 제작소</a:t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4494846" y="3979135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획득 능력치</a:t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4494679" y="4258435"/>
            <a:ext cx="1726800" cy="27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 성장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78" name="Google Shape;78;p14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14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80" name="Google Shape;80;p14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4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4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4280325" y="335900"/>
            <a:ext cx="3286200" cy="435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게임을 플레이 하는데 필요한 에너지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>
                <a:solidFill>
                  <a:srgbClr val="FF0000"/>
                </a:solidFill>
              </a:rPr>
              <a:t>( 6 버튼을 눌러 게임을 시작하는데 사용 )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게임을 플레이해서 얻는 화폐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( </a:t>
            </a:r>
            <a:r>
              <a:rPr lang="ko" sz="1000">
                <a:solidFill>
                  <a:srgbClr val="FF0000"/>
                </a:solidFill>
              </a:rPr>
              <a:t>7 의 장비</a:t>
            </a:r>
            <a:r>
              <a:rPr lang="ko" sz="1000"/>
              <a:t> 탭에서 사용 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유료 화폐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( 유료 아이템 구매에 사용 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유저가 ‘선택’ 하고 있는 스테이지와 해당 스테이지 최고 기록을 보여준다.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선택한 스테이지의 월드 이미지.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터치시 다음 스테이지로 이동한다.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* </a:t>
            </a:r>
            <a:r>
              <a:rPr lang="ko" sz="1000">
                <a:solidFill>
                  <a:srgbClr val="FF0000"/>
                </a:solidFill>
              </a:rPr>
              <a:t>이전 스테이지를 클리어하지 않았을 경우 플레   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 이가 불가능하다. =&gt; 7의 버튼과 5의 이미지가 쇠사슬로 잠겨 있으며 선택 불가능.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해당 버튼을 선택시 인게임 신으로 이동.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순서대로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캐릭터, 장비, 화살 제작소 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스테이지, 재능, 게임 설정 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탭을 의미한다. </a:t>
            </a:r>
            <a:endParaRPr sz="1000"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358550" y="312100"/>
            <a:ext cx="1095600" cy="48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04025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1499440" y="296267"/>
            <a:ext cx="909900" cy="4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1454150" y="169625"/>
            <a:ext cx="195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504849" y="335901"/>
            <a:ext cx="1008600" cy="42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454650" y="212250"/>
            <a:ext cx="216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53221" y="997183"/>
            <a:ext cx="2087100" cy="5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849350" y="849000"/>
            <a:ext cx="44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17850" y="1447875"/>
            <a:ext cx="4347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51000" y="3579600"/>
            <a:ext cx="368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7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337912" y="4206475"/>
            <a:ext cx="3459600" cy="48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66851" y="4041050"/>
            <a:ext cx="146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8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297850" y="2922125"/>
            <a:ext cx="1207001" cy="401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1018472" y="1786618"/>
            <a:ext cx="2022000" cy="115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171760" y="3349511"/>
            <a:ext cx="1713600" cy="5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3149681" y="2042572"/>
            <a:ext cx="414000" cy="391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3129075" y="1866675"/>
            <a:ext cx="8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5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" name="Google Shape;117;p15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118" name="Google Shape;118;p15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15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15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1" name="Google Shape;121;p15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캐릭터의 이미지.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인게임 플레이시 ( 탑뷰 ) 보이는 캐릭터를 정면뷰로 해놓은 이미지.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2. 캐릭터 능력치.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8761D"/>
                </a:solidFill>
              </a:rPr>
              <a:t>4 의 종합 능력치에 추가되는 캐릭터 능력치.</a:t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3. 능력치에 분배할 수 있는 잔여 포인트.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인게임 플레이의 레벨업을 통해서 </a:t>
            </a:r>
            <a:r>
              <a:rPr lang="ko" sz="1000">
                <a:solidFill>
                  <a:srgbClr val="FF0000"/>
                </a:solidFill>
              </a:rPr>
              <a:t>‘잔여 포인트’</a:t>
            </a:r>
            <a:r>
              <a:rPr lang="ko" sz="1000">
                <a:solidFill>
                  <a:schemeClr val="dk1"/>
                </a:solidFill>
              </a:rPr>
              <a:t>를 얻을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4. 캐릭터의 최종 능력치.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8761D"/>
                </a:solidFill>
              </a:rPr>
              <a:t>-&gt;장비 탭의 장비 능력치, 캐릭터 능력치, 화살 제작소의 화살 능력치의 종합.</a:t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8761D"/>
                </a:solidFill>
              </a:rPr>
              <a:t>-&gt;보이는 수치대로 인게임 플레이에서 적용이 된다.</a:t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8761D"/>
                </a:solidFill>
              </a:rPr>
              <a:t>-&gt;최종 능력치 결정 수식은 캐릭터 Excel 확인. </a:t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1" name="Google Shape;131;p15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4">
            <a:alphaModFix/>
          </a:blip>
          <a:srcRect b="94852" l="21658" r="55422" t="2934"/>
          <a:stretch/>
        </p:blipFill>
        <p:spPr>
          <a:xfrm>
            <a:off x="424525" y="636750"/>
            <a:ext cx="3200350" cy="3598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5"/>
          <p:cNvGrpSpPr/>
          <p:nvPr/>
        </p:nvGrpSpPr>
        <p:grpSpPr>
          <a:xfrm>
            <a:off x="417462" y="4211601"/>
            <a:ext cx="536337" cy="446962"/>
            <a:chOff x="417609" y="2162564"/>
            <a:chExt cx="3211600" cy="2495602"/>
          </a:xfrm>
        </p:grpSpPr>
        <p:pic>
          <p:nvPicPr>
            <p:cNvPr id="134" name="Google Shape;134;p15"/>
            <p:cNvPicPr preferRelativeResize="0"/>
            <p:nvPr/>
          </p:nvPicPr>
          <p:blipFill rotWithShape="1">
            <a:blip r:embed="rId6">
              <a:alphaModFix/>
            </a:blip>
            <a:srcRect b="0" l="0" r="66687" t="0"/>
            <a:stretch/>
          </p:blipFill>
          <p:spPr>
            <a:xfrm>
              <a:off x="417609" y="2162564"/>
              <a:ext cx="3211600" cy="2495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5"/>
            <p:cNvPicPr preferRelativeResize="0"/>
            <p:nvPr/>
          </p:nvPicPr>
          <p:blipFill rotWithShape="1">
            <a:blip r:embed="rId6">
              <a:alphaModFix/>
            </a:blip>
            <a:srcRect b="0" l="1882" r="88027" t="65817"/>
            <a:stretch/>
          </p:blipFill>
          <p:spPr>
            <a:xfrm>
              <a:off x="1507991" y="3801092"/>
              <a:ext cx="972750" cy="85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5"/>
          <p:cNvSpPr txBox="1"/>
          <p:nvPr/>
        </p:nvSpPr>
        <p:spPr>
          <a:xfrm>
            <a:off x="438624" y="4271025"/>
            <a:ext cx="536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캐릭터</a:t>
            </a:r>
            <a:r>
              <a:rPr lang="ko" sz="3000">
                <a:latin typeface="Ultra"/>
                <a:ea typeface="Ultra"/>
                <a:cs typeface="Ultra"/>
                <a:sym typeface="Ultra"/>
              </a:rPr>
              <a:t> </a:t>
            </a:r>
            <a:endParaRPr sz="3000"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b="96796" l="27799" r="55174" t="0"/>
          <a:stretch/>
        </p:blipFill>
        <p:spPr>
          <a:xfrm>
            <a:off x="424516" y="399150"/>
            <a:ext cx="3200350" cy="33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5"/>
          <p:cNvGrpSpPr/>
          <p:nvPr/>
        </p:nvGrpSpPr>
        <p:grpSpPr>
          <a:xfrm>
            <a:off x="1999475" y="1215425"/>
            <a:ext cx="1515926" cy="1635781"/>
            <a:chOff x="1999475" y="1215425"/>
            <a:chExt cx="1515926" cy="1635781"/>
          </a:xfrm>
        </p:grpSpPr>
        <p:pic>
          <p:nvPicPr>
            <p:cNvPr id="139" name="Google Shape;139;p15"/>
            <p:cNvPicPr preferRelativeResize="0"/>
            <p:nvPr/>
          </p:nvPicPr>
          <p:blipFill rotWithShape="1">
            <a:blip r:embed="rId7">
              <a:alphaModFix amt="91000"/>
            </a:blip>
            <a:srcRect b="22492" l="49471" r="0" t="20259"/>
            <a:stretch/>
          </p:blipFill>
          <p:spPr>
            <a:xfrm>
              <a:off x="1999475" y="1416925"/>
              <a:ext cx="1515926" cy="108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5"/>
            <p:cNvPicPr preferRelativeResize="0"/>
            <p:nvPr/>
          </p:nvPicPr>
          <p:blipFill rotWithShape="1">
            <a:blip r:embed="rId8">
              <a:alphaModFix amt="91000"/>
            </a:blip>
            <a:srcRect b="79683" l="50174" r="0" t="2685"/>
            <a:stretch/>
          </p:blipFill>
          <p:spPr>
            <a:xfrm>
              <a:off x="1999475" y="2489806"/>
              <a:ext cx="1515926" cy="36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5"/>
            <p:cNvPicPr preferRelativeResize="0"/>
            <p:nvPr/>
          </p:nvPicPr>
          <p:blipFill rotWithShape="1">
            <a:blip r:embed="rId9">
              <a:alphaModFix amt="91000"/>
            </a:blip>
            <a:srcRect b="0" l="0" r="6454" t="0"/>
            <a:stretch/>
          </p:blipFill>
          <p:spPr>
            <a:xfrm>
              <a:off x="1999475" y="1215425"/>
              <a:ext cx="657525" cy="208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5"/>
          <p:cNvGrpSpPr/>
          <p:nvPr/>
        </p:nvGrpSpPr>
        <p:grpSpPr>
          <a:xfrm>
            <a:off x="283179" y="1157838"/>
            <a:ext cx="1829700" cy="1872133"/>
            <a:chOff x="410375" y="1275500"/>
            <a:chExt cx="1829700" cy="2149900"/>
          </a:xfrm>
        </p:grpSpPr>
        <p:pic>
          <p:nvPicPr>
            <p:cNvPr id="143" name="Google Shape;143;p15"/>
            <p:cNvPicPr preferRelativeResize="0"/>
            <p:nvPr/>
          </p:nvPicPr>
          <p:blipFill rotWithShape="1">
            <a:blip r:embed="rId4">
              <a:alphaModFix/>
            </a:blip>
            <a:srcRect b="77755" l="27768" r="61070" t="5163"/>
            <a:stretch/>
          </p:blipFill>
          <p:spPr>
            <a:xfrm>
              <a:off x="635975" y="1275500"/>
              <a:ext cx="1357826" cy="195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>
            <a:blip r:embed="rId10">
              <a:alphaModFix amt="22000"/>
            </a:blip>
            <a:stretch>
              <a:fillRect/>
            </a:stretch>
          </p:blipFill>
          <p:spPr>
            <a:xfrm rot="10799984">
              <a:off x="410375" y="2826321"/>
              <a:ext cx="1829700" cy="599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" name="Google Shape;145;p15"/>
          <p:cNvPicPr preferRelativeResize="0"/>
          <p:nvPr/>
        </p:nvPicPr>
        <p:blipFill rotWithShape="1">
          <a:blip r:embed="rId11">
            <a:alphaModFix amt="76000"/>
          </a:blip>
          <a:srcRect b="39752" l="1480" r="84883" t="52736"/>
          <a:stretch/>
        </p:blipFill>
        <p:spPr>
          <a:xfrm>
            <a:off x="2013608" y="2254516"/>
            <a:ext cx="466400" cy="129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5"/>
          <p:cNvGrpSpPr/>
          <p:nvPr/>
        </p:nvGrpSpPr>
        <p:grpSpPr>
          <a:xfrm>
            <a:off x="511471" y="3175740"/>
            <a:ext cx="2968969" cy="731103"/>
            <a:chOff x="511471" y="3175740"/>
            <a:chExt cx="2968969" cy="731103"/>
          </a:xfrm>
        </p:grpSpPr>
        <p:pic>
          <p:nvPicPr>
            <p:cNvPr id="147" name="Google Shape;14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1471" y="3421874"/>
              <a:ext cx="1488136" cy="25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" name="Google Shape;148;p15"/>
            <p:cNvGrpSpPr/>
            <p:nvPr/>
          </p:nvGrpSpPr>
          <p:grpSpPr>
            <a:xfrm>
              <a:off x="513490" y="3175740"/>
              <a:ext cx="2966950" cy="731103"/>
              <a:chOff x="513490" y="3175740"/>
              <a:chExt cx="2966950" cy="731103"/>
            </a:xfrm>
          </p:grpSpPr>
          <p:pic>
            <p:nvPicPr>
              <p:cNvPr id="149" name="Google Shape;149;p15"/>
              <p:cNvPicPr preferRelativeResize="0"/>
              <p:nvPr/>
            </p:nvPicPr>
            <p:blipFill rotWithShape="1">
              <a:blip r:embed="rId13">
                <a:alphaModFix/>
              </a:blip>
              <a:srcRect b="0" l="2190" r="0" t="0"/>
              <a:stretch/>
            </p:blipFill>
            <p:spPr>
              <a:xfrm>
                <a:off x="515859" y="3175750"/>
                <a:ext cx="1486800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992304" y="3175740"/>
                <a:ext cx="1488136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5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1992304" y="3426753"/>
                <a:ext cx="1488136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2" name="Google Shape;152;p15"/>
              <p:cNvGrpSpPr/>
              <p:nvPr/>
            </p:nvGrpSpPr>
            <p:grpSpPr>
              <a:xfrm>
                <a:off x="513490" y="3654835"/>
                <a:ext cx="1488096" cy="252009"/>
                <a:chOff x="3799100" y="2006875"/>
                <a:chExt cx="2495550" cy="247650"/>
              </a:xfrm>
            </p:grpSpPr>
            <p:grpSp>
              <p:nvGrpSpPr>
                <p:cNvPr id="153" name="Google Shape;153;p15"/>
                <p:cNvGrpSpPr/>
                <p:nvPr/>
              </p:nvGrpSpPr>
              <p:grpSpPr>
                <a:xfrm>
                  <a:off x="3799100" y="2006875"/>
                  <a:ext cx="2495550" cy="247650"/>
                  <a:chOff x="3799100" y="2006875"/>
                  <a:chExt cx="2495550" cy="247650"/>
                </a:xfrm>
              </p:grpSpPr>
              <p:pic>
                <p:nvPicPr>
                  <p:cNvPr id="154" name="Google Shape;154;p15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3799100" y="2006875"/>
                    <a:ext cx="2495550" cy="247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" name="Google Shape;155;p15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31412" r="36306" t="0"/>
                  <a:stretch/>
                </p:blipFill>
                <p:spPr>
                  <a:xfrm>
                    <a:off x="3799100" y="2006875"/>
                    <a:ext cx="805575" cy="247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56" name="Google Shape;156;p1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31412" r="36306" t="0"/>
                <a:stretch/>
              </p:blipFill>
              <p:spPr>
                <a:xfrm>
                  <a:off x="4881309" y="2006875"/>
                  <a:ext cx="805575" cy="247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57" name="Google Shape;157;p15"/>
          <p:cNvPicPr preferRelativeResize="0"/>
          <p:nvPr/>
        </p:nvPicPr>
        <p:blipFill rotWithShape="1">
          <a:blip r:embed="rId12">
            <a:alphaModFix/>
          </a:blip>
          <a:srcRect b="0" l="31412" r="36306" t="0"/>
          <a:stretch/>
        </p:blipFill>
        <p:spPr>
          <a:xfrm>
            <a:off x="1992494" y="3654825"/>
            <a:ext cx="14868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440818" y="3664738"/>
            <a:ext cx="809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</a:rPr>
              <a:t>회피율</a:t>
            </a:r>
            <a:r>
              <a:rPr lang="ko" sz="800">
                <a:solidFill>
                  <a:srgbClr val="B7B7B7"/>
                </a:solidFill>
              </a:rPr>
              <a:t> </a:t>
            </a:r>
            <a:endParaRPr sz="800">
              <a:solidFill>
                <a:srgbClr val="B7B7B7"/>
              </a:solidFill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16">
            <a:alphaModFix amt="88000"/>
          </a:blip>
          <a:srcRect b="39752" l="1480" r="84883" t="52736"/>
          <a:stretch/>
        </p:blipFill>
        <p:spPr>
          <a:xfrm>
            <a:off x="2013608" y="2254516"/>
            <a:ext cx="466400" cy="1296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5"/>
          <p:cNvGrpSpPr/>
          <p:nvPr/>
        </p:nvGrpSpPr>
        <p:grpSpPr>
          <a:xfrm>
            <a:off x="288390" y="385566"/>
            <a:ext cx="3341696" cy="4292000"/>
            <a:chOff x="283179" y="380725"/>
            <a:chExt cx="3341696" cy="4292000"/>
          </a:xfrm>
        </p:grpSpPr>
        <p:grpSp>
          <p:nvGrpSpPr>
            <p:cNvPr id="161" name="Google Shape;161;p15"/>
            <p:cNvGrpSpPr/>
            <p:nvPr/>
          </p:nvGrpSpPr>
          <p:grpSpPr>
            <a:xfrm>
              <a:off x="413254" y="380725"/>
              <a:ext cx="3211594" cy="4287542"/>
              <a:chOff x="413254" y="380725"/>
              <a:chExt cx="3211594" cy="4287542"/>
            </a:xfrm>
          </p:grpSpPr>
          <p:pic>
            <p:nvPicPr>
              <p:cNvPr id="162" name="Google Shape;162;p15"/>
              <p:cNvPicPr preferRelativeResize="0"/>
              <p:nvPr/>
            </p:nvPicPr>
            <p:blipFill rotWithShape="1">
              <a:blip r:embed="rId3">
                <a:alphaModFix/>
              </a:blip>
              <a:srcRect b="48588" l="21574" r="54874" t="0"/>
              <a:stretch/>
            </p:blipFill>
            <p:spPr>
              <a:xfrm>
                <a:off x="419300" y="380725"/>
                <a:ext cx="3205548" cy="42818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3" name="Google Shape;163;p15"/>
              <p:cNvGrpSpPr/>
              <p:nvPr/>
            </p:nvGrpSpPr>
            <p:grpSpPr>
              <a:xfrm>
                <a:off x="413254" y="4233395"/>
                <a:ext cx="3205454" cy="434872"/>
                <a:chOff x="4104900" y="4186050"/>
                <a:chExt cx="3170578" cy="407031"/>
              </a:xfrm>
            </p:grpSpPr>
            <p:pic>
              <p:nvPicPr>
                <p:cNvPr id="164" name="Google Shape;164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48567" l="21638" r="54926" t="46676"/>
                <a:stretch/>
              </p:blipFill>
              <p:spPr>
                <a:xfrm>
                  <a:off x="4104900" y="4186050"/>
                  <a:ext cx="3170578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" name="Google Shape;165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8589" l="25473" r="70537" t="46656"/>
                <a:stretch/>
              </p:blipFill>
              <p:spPr>
                <a:xfrm>
                  <a:off x="4624026" y="4186050"/>
                  <a:ext cx="542952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6" name="Google Shape;166;p1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359" l="0" r="0" t="-1360"/>
                <a:stretch/>
              </p:blipFill>
              <p:spPr>
                <a:xfrm>
                  <a:off x="5146402" y="4197156"/>
                  <a:ext cx="542950" cy="39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67" name="Google Shape;167;p15"/>
            <p:cNvPicPr preferRelativeResize="0"/>
            <p:nvPr/>
          </p:nvPicPr>
          <p:blipFill rotWithShape="1">
            <a:blip r:embed="rId3">
              <a:alphaModFix/>
            </a:blip>
            <a:srcRect b="96802" l="27786" r="54874" t="0"/>
            <a:stretch/>
          </p:blipFill>
          <p:spPr>
            <a:xfrm>
              <a:off x="413250" y="399140"/>
              <a:ext cx="3211603" cy="26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5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3103450" y="636750"/>
              <a:ext cx="441698" cy="780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5"/>
            <p:cNvPicPr preferRelativeResize="0"/>
            <p:nvPr/>
          </p:nvPicPr>
          <p:blipFill rotWithShape="1">
            <a:blip r:embed="rId3">
              <a:alphaModFix/>
            </a:blip>
            <a:srcRect b="92630" l="25044" r="72047" t="3030"/>
            <a:stretch/>
          </p:blipFill>
          <p:spPr>
            <a:xfrm>
              <a:off x="476150" y="665425"/>
              <a:ext cx="441698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3">
              <a:alphaModFix/>
            </a:blip>
            <a:srcRect b="83533" l="22136" r="74436" t="12127"/>
            <a:stretch/>
          </p:blipFill>
          <p:spPr>
            <a:xfrm>
              <a:off x="424723" y="1055525"/>
              <a:ext cx="466402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 rotWithShape="1">
            <a:blip r:embed="rId3">
              <a:alphaModFix/>
            </a:blip>
            <a:srcRect b="88566" l="25065" r="73501" t="7438"/>
            <a:stretch/>
          </p:blipFill>
          <p:spPr>
            <a:xfrm>
              <a:off x="751475" y="1026825"/>
              <a:ext cx="309773" cy="39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5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1973983" y="3069049"/>
              <a:ext cx="15423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5"/>
            <p:cNvPicPr preferRelativeResize="0"/>
            <p:nvPr/>
          </p:nvPicPr>
          <p:blipFill rotWithShape="1">
            <a:blip r:embed="rId3">
              <a:alphaModFix/>
            </a:blip>
            <a:srcRect b="66318" l="32335" r="67190" t="32166"/>
            <a:stretch/>
          </p:blipFill>
          <p:spPr>
            <a:xfrm>
              <a:off x="1999475" y="3057577"/>
              <a:ext cx="10324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 rotWithShape="1">
            <a:blip r:embed="rId3">
              <a:alphaModFix/>
            </a:blip>
            <a:srcRect b="64798" l="36592" r="55189" t="30379"/>
            <a:stretch/>
          </p:blipFill>
          <p:spPr>
            <a:xfrm>
              <a:off x="1325125" y="2919850"/>
              <a:ext cx="1233353" cy="40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15"/>
            <p:cNvSpPr txBox="1"/>
            <p:nvPr/>
          </p:nvSpPr>
          <p:spPr>
            <a:xfrm>
              <a:off x="1847075" y="3957513"/>
              <a:ext cx="1773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 rot="8100000">
              <a:off x="3171407" y="2129371"/>
              <a:ext cx="238436" cy="21828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7" name="Google Shape;177;p15"/>
            <p:cNvPicPr preferRelativeResize="0"/>
            <p:nvPr/>
          </p:nvPicPr>
          <p:blipFill rotWithShape="1">
            <a:blip r:embed="rId4">
              <a:alphaModFix/>
            </a:blip>
            <a:srcRect b="94852" l="21658" r="55422" t="2934"/>
            <a:stretch/>
          </p:blipFill>
          <p:spPr>
            <a:xfrm>
              <a:off x="424525" y="636750"/>
              <a:ext cx="3200350" cy="3598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" name="Google Shape;178;p15"/>
            <p:cNvGrpSpPr/>
            <p:nvPr/>
          </p:nvGrpSpPr>
          <p:grpSpPr>
            <a:xfrm>
              <a:off x="417462" y="4211601"/>
              <a:ext cx="536337" cy="446962"/>
              <a:chOff x="417609" y="2162564"/>
              <a:chExt cx="3211600" cy="2495602"/>
            </a:xfrm>
          </p:grpSpPr>
          <p:pic>
            <p:nvPicPr>
              <p:cNvPr id="179" name="Google Shape;179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66687" t="0"/>
              <a:stretch/>
            </p:blipFill>
            <p:spPr>
              <a:xfrm>
                <a:off x="417609" y="2162564"/>
                <a:ext cx="3211600" cy="2495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1882" r="88027" t="65817"/>
              <a:stretch/>
            </p:blipFill>
            <p:spPr>
              <a:xfrm>
                <a:off x="1507991" y="3801092"/>
                <a:ext cx="972750" cy="853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1" name="Google Shape;181;p15"/>
            <p:cNvSpPr txBox="1"/>
            <p:nvPr/>
          </p:nvSpPr>
          <p:spPr>
            <a:xfrm>
              <a:off x="438624" y="4271025"/>
              <a:ext cx="5364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캐릭터</a:t>
              </a:r>
              <a:r>
                <a:rPr lang="ko" sz="3000">
                  <a:latin typeface="Ultra"/>
                  <a:ea typeface="Ultra"/>
                  <a:cs typeface="Ultra"/>
                  <a:sym typeface="Ultra"/>
                </a:rPr>
                <a:t> </a:t>
              </a:r>
              <a:endParaRPr sz="3000">
                <a:latin typeface="Ultra"/>
                <a:ea typeface="Ultra"/>
                <a:cs typeface="Ultra"/>
                <a:sym typeface="Ultra"/>
              </a:endParaRPr>
            </a:p>
          </p:txBody>
        </p:sp>
        <p:pic>
          <p:nvPicPr>
            <p:cNvPr id="182" name="Google Shape;182;p15"/>
            <p:cNvPicPr preferRelativeResize="0"/>
            <p:nvPr/>
          </p:nvPicPr>
          <p:blipFill rotWithShape="1">
            <a:blip r:embed="rId4">
              <a:alphaModFix/>
            </a:blip>
            <a:srcRect b="96796" l="27799" r="55174" t="0"/>
            <a:stretch/>
          </p:blipFill>
          <p:spPr>
            <a:xfrm>
              <a:off x="424516" y="399150"/>
              <a:ext cx="3200350" cy="335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15"/>
            <p:cNvGrpSpPr/>
            <p:nvPr/>
          </p:nvGrpSpPr>
          <p:grpSpPr>
            <a:xfrm>
              <a:off x="1999475" y="1215425"/>
              <a:ext cx="1515926" cy="1635781"/>
              <a:chOff x="1999475" y="1215425"/>
              <a:chExt cx="1515926" cy="1635781"/>
            </a:xfrm>
          </p:grpSpPr>
          <p:pic>
            <p:nvPicPr>
              <p:cNvPr id="184" name="Google Shape;184;p15"/>
              <p:cNvPicPr preferRelativeResize="0"/>
              <p:nvPr/>
            </p:nvPicPr>
            <p:blipFill rotWithShape="1">
              <a:blip r:embed="rId7">
                <a:alphaModFix amt="91000"/>
              </a:blip>
              <a:srcRect b="22492" l="49471" r="0" t="20259"/>
              <a:stretch/>
            </p:blipFill>
            <p:spPr>
              <a:xfrm>
                <a:off x="1999475" y="1416925"/>
                <a:ext cx="1515926" cy="1080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15"/>
              <p:cNvPicPr preferRelativeResize="0"/>
              <p:nvPr/>
            </p:nvPicPr>
            <p:blipFill rotWithShape="1">
              <a:blip r:embed="rId8">
                <a:alphaModFix amt="91000"/>
              </a:blip>
              <a:srcRect b="79683" l="50174" r="0" t="2685"/>
              <a:stretch/>
            </p:blipFill>
            <p:spPr>
              <a:xfrm>
                <a:off x="1999475" y="2489806"/>
                <a:ext cx="1515926" cy="361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15"/>
              <p:cNvPicPr preferRelativeResize="0"/>
              <p:nvPr/>
            </p:nvPicPr>
            <p:blipFill rotWithShape="1">
              <a:blip r:embed="rId9">
                <a:alphaModFix amt="91000"/>
              </a:blip>
              <a:srcRect b="0" l="0" r="6454" t="0"/>
              <a:stretch/>
            </p:blipFill>
            <p:spPr>
              <a:xfrm>
                <a:off x="1999475" y="1215425"/>
                <a:ext cx="657525" cy="208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7" name="Google Shape;187;p15"/>
            <p:cNvGrpSpPr/>
            <p:nvPr/>
          </p:nvGrpSpPr>
          <p:grpSpPr>
            <a:xfrm>
              <a:off x="283179" y="1157838"/>
              <a:ext cx="1829700" cy="1872133"/>
              <a:chOff x="410375" y="1275500"/>
              <a:chExt cx="1829700" cy="2149900"/>
            </a:xfrm>
          </p:grpSpPr>
          <p:pic>
            <p:nvPicPr>
              <p:cNvPr id="188" name="Google Shape;188;p15"/>
              <p:cNvPicPr preferRelativeResize="0"/>
              <p:nvPr/>
            </p:nvPicPr>
            <p:blipFill rotWithShape="1">
              <a:blip r:embed="rId4">
                <a:alphaModFix/>
              </a:blip>
              <a:srcRect b="77755" l="27768" r="61070" t="5163"/>
              <a:stretch/>
            </p:blipFill>
            <p:spPr>
              <a:xfrm>
                <a:off x="635975" y="1275500"/>
                <a:ext cx="1357826" cy="1950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15"/>
              <p:cNvPicPr preferRelativeResize="0"/>
              <p:nvPr/>
            </p:nvPicPr>
            <p:blipFill>
              <a:blip r:embed="rId10">
                <a:alphaModFix amt="22000"/>
              </a:blip>
              <a:stretch>
                <a:fillRect/>
              </a:stretch>
            </p:blipFill>
            <p:spPr>
              <a:xfrm rot="10799984">
                <a:off x="410375" y="2826321"/>
                <a:ext cx="1829700" cy="599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0" name="Google Shape;190;p15"/>
            <p:cNvPicPr preferRelativeResize="0"/>
            <p:nvPr/>
          </p:nvPicPr>
          <p:blipFill rotWithShape="1">
            <a:blip r:embed="rId16">
              <a:alphaModFix amt="88000"/>
            </a:blip>
            <a:srcRect b="39752" l="1480" r="84883" t="52736"/>
            <a:stretch/>
          </p:blipFill>
          <p:spPr>
            <a:xfrm>
              <a:off x="2013608" y="2254516"/>
              <a:ext cx="466400" cy="1296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" name="Google Shape;191;p15"/>
            <p:cNvGrpSpPr/>
            <p:nvPr/>
          </p:nvGrpSpPr>
          <p:grpSpPr>
            <a:xfrm>
              <a:off x="511471" y="3175750"/>
              <a:ext cx="2968969" cy="731093"/>
              <a:chOff x="511471" y="3175750"/>
              <a:chExt cx="2968969" cy="731093"/>
            </a:xfrm>
          </p:grpSpPr>
          <p:pic>
            <p:nvPicPr>
              <p:cNvPr id="192" name="Google Shape;19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1471" y="3421874"/>
                <a:ext cx="1488136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3" name="Google Shape;193;p15"/>
              <p:cNvGrpSpPr/>
              <p:nvPr/>
            </p:nvGrpSpPr>
            <p:grpSpPr>
              <a:xfrm>
                <a:off x="513490" y="3175750"/>
                <a:ext cx="2966950" cy="731093"/>
                <a:chOff x="513490" y="3175750"/>
                <a:chExt cx="2966950" cy="731093"/>
              </a:xfrm>
            </p:grpSpPr>
            <p:pic>
              <p:nvPicPr>
                <p:cNvPr id="194" name="Google Shape;194;p15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2190" r="0" t="0"/>
                <a:stretch/>
              </p:blipFill>
              <p:spPr>
                <a:xfrm>
                  <a:off x="515859" y="3175750"/>
                  <a:ext cx="14868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5" name="Google Shape;195;p15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992304" y="3182807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" name="Google Shape;196;p15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992304" y="3426753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7" name="Google Shape;197;p15"/>
                <p:cNvGrpSpPr/>
                <p:nvPr/>
              </p:nvGrpSpPr>
              <p:grpSpPr>
                <a:xfrm>
                  <a:off x="513490" y="3654835"/>
                  <a:ext cx="1488096" cy="252009"/>
                  <a:chOff x="3799100" y="2006875"/>
                  <a:chExt cx="2495550" cy="247650"/>
                </a:xfrm>
              </p:grpSpPr>
              <p:grpSp>
                <p:nvGrpSpPr>
                  <p:cNvPr id="198" name="Google Shape;198;p15"/>
                  <p:cNvGrpSpPr/>
                  <p:nvPr/>
                </p:nvGrpSpPr>
                <p:grpSpPr>
                  <a:xfrm>
                    <a:off x="3799100" y="2006875"/>
                    <a:ext cx="2495550" cy="247650"/>
                    <a:chOff x="3799100" y="2006875"/>
                    <a:chExt cx="2495550" cy="247650"/>
                  </a:xfrm>
                </p:grpSpPr>
                <p:pic>
                  <p:nvPicPr>
                    <p:cNvPr id="199" name="Google Shape;199;p15"/>
                    <p:cNvPicPr preferRelativeResize="0"/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9100" y="2006875"/>
                      <a:ext cx="2495550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00" name="Google Shape;200;p15"/>
                    <p:cNvPicPr preferRelativeResize="0"/>
                    <p:nvPr/>
                  </p:nvPicPr>
                  <p:blipFill rotWithShape="1">
                    <a:blip r:embed="rId12">
                      <a:alphaModFix/>
                    </a:blip>
                    <a:srcRect b="0" l="31412" r="36306" t="0"/>
                    <a:stretch/>
                  </p:blipFill>
                  <p:spPr>
                    <a:xfrm>
                      <a:off x="3799100" y="2006875"/>
                      <a:ext cx="805575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201" name="Google Shape;201;p15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31412" r="36306" t="0"/>
                  <a:stretch/>
                </p:blipFill>
                <p:spPr>
                  <a:xfrm>
                    <a:off x="4881309" y="2006875"/>
                    <a:ext cx="805575" cy="247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202" name="Google Shape;202;p15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2494" y="3654825"/>
              <a:ext cx="1486800" cy="2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15"/>
            <p:cNvSpPr txBox="1"/>
            <p:nvPr/>
          </p:nvSpPr>
          <p:spPr>
            <a:xfrm>
              <a:off x="440818" y="3664738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999999"/>
                  </a:solidFill>
                </a:rPr>
                <a:t>회피율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  <p:pic>
          <p:nvPicPr>
            <p:cNvPr id="204" name="Google Shape;204;p15"/>
            <p:cNvPicPr preferRelativeResize="0"/>
            <p:nvPr/>
          </p:nvPicPr>
          <p:blipFill rotWithShape="1">
            <a:blip r:embed="rId9">
              <a:alphaModFix amt="91000"/>
            </a:blip>
            <a:srcRect b="0" l="0" r="6454" t="0"/>
            <a:stretch/>
          </p:blipFill>
          <p:spPr>
            <a:xfrm>
              <a:off x="2858257" y="2844134"/>
              <a:ext cx="657525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5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9559" y="2801351"/>
              <a:ext cx="864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5"/>
            <p:cNvPicPr preferRelativeResize="0"/>
            <p:nvPr/>
          </p:nvPicPr>
          <p:blipFill rotWithShape="1">
            <a:blip r:embed="rId8">
              <a:alphaModFix amt="91000"/>
            </a:blip>
            <a:srcRect b="82486" l="85481" r="1868" t="7324"/>
            <a:stretch/>
          </p:blipFill>
          <p:spPr>
            <a:xfrm>
              <a:off x="2572066" y="2844125"/>
              <a:ext cx="384876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5"/>
            <p:cNvPicPr preferRelativeResize="0"/>
            <p:nvPr/>
          </p:nvPicPr>
          <p:blipFill rotWithShape="1">
            <a:blip r:embed="rId8">
              <a:alphaModFix amt="91000"/>
            </a:blip>
            <a:srcRect b="85153" l="86344" r="11644" t="8644"/>
            <a:stretch/>
          </p:blipFill>
          <p:spPr>
            <a:xfrm>
              <a:off x="2595437" y="2885450"/>
              <a:ext cx="324000" cy="1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5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2949354" y="2801350"/>
              <a:ext cx="53635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5"/>
            <p:cNvSpPr txBox="1"/>
            <p:nvPr/>
          </p:nvSpPr>
          <p:spPr>
            <a:xfrm>
              <a:off x="2558482" y="2832462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0A75A"/>
                  </a:solidFill>
                </a:rPr>
                <a:t>확정</a:t>
              </a:r>
              <a:r>
                <a:rPr b="1" lang="ko" sz="800">
                  <a:solidFill>
                    <a:srgbClr val="999999"/>
                  </a:solidFill>
                </a:rPr>
                <a:t> 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</p:grpSp>
      <p:sp>
        <p:nvSpPr>
          <p:cNvPr id="210" name="Google Shape;210;p15"/>
          <p:cNvSpPr/>
          <p:nvPr/>
        </p:nvSpPr>
        <p:spPr>
          <a:xfrm>
            <a:off x="511475" y="1326526"/>
            <a:ext cx="1279800" cy="152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 txBox="1"/>
          <p:nvPr/>
        </p:nvSpPr>
        <p:spPr>
          <a:xfrm>
            <a:off x="589075" y="12154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212" name="Google Shape;212;p15"/>
          <p:cNvGrpSpPr/>
          <p:nvPr/>
        </p:nvGrpSpPr>
        <p:grpSpPr>
          <a:xfrm>
            <a:off x="2026852" y="2818313"/>
            <a:ext cx="809400" cy="232200"/>
            <a:chOff x="4172117" y="3585520"/>
            <a:chExt cx="809400" cy="232200"/>
          </a:xfrm>
        </p:grpSpPr>
        <p:pic>
          <p:nvPicPr>
            <p:cNvPr id="213" name="Google Shape;213;p15"/>
            <p:cNvPicPr preferRelativeResize="0"/>
            <p:nvPr/>
          </p:nvPicPr>
          <p:blipFill rotWithShape="1">
            <a:blip r:embed="rId8">
              <a:alphaModFix amt="91000"/>
            </a:blip>
            <a:srcRect b="82486" l="85481" r="1868" t="7324"/>
            <a:stretch/>
          </p:blipFill>
          <p:spPr>
            <a:xfrm>
              <a:off x="4221566" y="3604250"/>
              <a:ext cx="384876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5"/>
            <p:cNvPicPr preferRelativeResize="0"/>
            <p:nvPr/>
          </p:nvPicPr>
          <p:blipFill rotWithShape="1">
            <a:blip r:embed="rId8">
              <a:alphaModFix amt="91000"/>
            </a:blip>
            <a:srcRect b="85153" l="86344" r="11644" t="8644"/>
            <a:stretch/>
          </p:blipFill>
          <p:spPr>
            <a:xfrm>
              <a:off x="4235719" y="3645575"/>
              <a:ext cx="324000" cy="12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5"/>
            <p:cNvSpPr txBox="1"/>
            <p:nvPr/>
          </p:nvSpPr>
          <p:spPr>
            <a:xfrm>
              <a:off x="4172117" y="3585520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0A75A"/>
                  </a:solidFill>
                </a:rPr>
                <a:t>초기화 </a:t>
              </a:r>
              <a:r>
                <a:rPr b="1" lang="ko" sz="800">
                  <a:solidFill>
                    <a:srgbClr val="999999"/>
                  </a:solidFill>
                </a:rPr>
                <a:t> 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</p:grpSp>
      <p:sp>
        <p:nvSpPr>
          <p:cNvPr id="216" name="Google Shape;216;p15"/>
          <p:cNvSpPr txBox="1"/>
          <p:nvPr/>
        </p:nvSpPr>
        <p:spPr>
          <a:xfrm>
            <a:off x="2322975" y="9817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358688" y="3065050"/>
            <a:ext cx="3320700" cy="93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 txBox="1"/>
          <p:nvPr/>
        </p:nvSpPr>
        <p:spPr>
          <a:xfrm>
            <a:off x="476150" y="288023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1791275" y="23913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1895225" y="1245601"/>
            <a:ext cx="1788000" cy="125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12">
            <a:alphaModFix/>
          </a:blip>
          <a:srcRect b="0" l="31412" r="36306" t="0"/>
          <a:stretch/>
        </p:blipFill>
        <p:spPr>
          <a:xfrm>
            <a:off x="1997715" y="3184026"/>
            <a:ext cx="480364" cy="2520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5"/>
          <p:cNvSpPr txBox="1"/>
          <p:nvPr/>
        </p:nvSpPr>
        <p:spPr>
          <a:xfrm>
            <a:off x="1924520" y="3188438"/>
            <a:ext cx="8094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9999"/>
                </a:solidFill>
              </a:rPr>
              <a:t>최대 HP</a:t>
            </a:r>
            <a:r>
              <a:rPr lang="ko" sz="800">
                <a:solidFill>
                  <a:srgbClr val="B7B7B7"/>
                </a:solidFill>
              </a:rPr>
              <a:t> </a:t>
            </a:r>
            <a:endParaRPr sz="800">
              <a:solidFill>
                <a:srgbClr val="B7B7B7"/>
              </a:solidFill>
            </a:endParaRPr>
          </a:p>
        </p:txBody>
      </p:sp>
      <p:pic>
        <p:nvPicPr>
          <p:cNvPr id="223" name="Google Shape;223;p15"/>
          <p:cNvPicPr preferRelativeResize="0"/>
          <p:nvPr/>
        </p:nvPicPr>
        <p:blipFill rotWithShape="1">
          <a:blip r:embed="rId7">
            <a:alphaModFix amt="91000"/>
          </a:blip>
          <a:srcRect b="28834" l="80205" r="14848" t="62925"/>
          <a:stretch/>
        </p:blipFill>
        <p:spPr>
          <a:xfrm>
            <a:off x="2932575" y="2600450"/>
            <a:ext cx="148374" cy="1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5"/>
          <p:cNvSpPr/>
          <p:nvPr/>
        </p:nvSpPr>
        <p:spPr>
          <a:xfrm>
            <a:off x="1841900" y="2589102"/>
            <a:ext cx="1788000" cy="447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‘활’ 장비칸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착용된 상태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해당 장비칸을 터치시</a:t>
            </a:r>
            <a:r>
              <a:rPr lang="ko" sz="1000">
                <a:solidFill>
                  <a:srgbClr val="FF0000"/>
                </a:solidFill>
              </a:rPr>
              <a:t> ‘장비 정보창’</a:t>
            </a:r>
            <a:r>
              <a:rPr lang="ko" sz="1000"/>
              <a:t>이 팝업된다.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</a:t>
            </a:r>
            <a:r>
              <a:rPr lang="ko" sz="1000">
                <a:solidFill>
                  <a:srgbClr val="000000"/>
                </a:solidFill>
              </a:rPr>
              <a:t> </a:t>
            </a:r>
            <a:r>
              <a:rPr lang="ko" sz="1000"/>
              <a:t>캐릭터 이미지 착용한 장비에 따라 이미지가 변경된다.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3. ‘투구’ 장비칸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아무것도 착용이 되지 않은 상태.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터치해도 아무 상호 작용없다.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4. ‘최종 능력치’ 정보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아이템을 착용하거나 해제하는 것에 따라 즉각적으로 반영되어 능력치가 변동된다.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5. ‘인벤토리’ 정보창.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활성화될 경우 활성화된 타입의 칸의 모양이 ‘활’ 장비칸과 같이 변경된다.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원하는 탭을 터치할 경우 활성화 탭 변경.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장비의 타입별로 구분되어 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인게임 플레이에서 획득한 장비는 자동적으로 타입별 인벤토리에 저장된다.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6. ‘인벤토리’에 보관되고 있는 보유 장비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230" name="Google Shape;230;p16"/>
          <p:cNvGrpSpPr/>
          <p:nvPr/>
        </p:nvGrpSpPr>
        <p:grpSpPr>
          <a:xfrm>
            <a:off x="444613" y="386950"/>
            <a:ext cx="3312035" cy="4267573"/>
            <a:chOff x="444613" y="386950"/>
            <a:chExt cx="3312035" cy="4267573"/>
          </a:xfrm>
        </p:grpSpPr>
        <p:grpSp>
          <p:nvGrpSpPr>
            <p:cNvPr id="231" name="Google Shape;231;p16"/>
            <p:cNvGrpSpPr/>
            <p:nvPr/>
          </p:nvGrpSpPr>
          <p:grpSpPr>
            <a:xfrm>
              <a:off x="444613" y="386950"/>
              <a:ext cx="3172622" cy="4267573"/>
              <a:chOff x="444613" y="386950"/>
              <a:chExt cx="3172622" cy="4267573"/>
            </a:xfrm>
          </p:grpSpPr>
          <p:grpSp>
            <p:nvGrpSpPr>
              <p:cNvPr id="232" name="Google Shape;232;p16"/>
              <p:cNvGrpSpPr/>
              <p:nvPr/>
            </p:nvGrpSpPr>
            <p:grpSpPr>
              <a:xfrm>
                <a:off x="444613" y="386950"/>
                <a:ext cx="3172622" cy="4267573"/>
                <a:chOff x="444613" y="385875"/>
                <a:chExt cx="3172622" cy="4267573"/>
              </a:xfrm>
            </p:grpSpPr>
            <p:pic>
              <p:nvPicPr>
                <p:cNvPr id="233" name="Google Shape;233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4" name="Google Shape;234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35" name="Google Shape;235;p16"/>
                <p:cNvGrpSpPr/>
                <p:nvPr/>
              </p:nvGrpSpPr>
              <p:grpSpPr>
                <a:xfrm>
                  <a:off x="445715" y="4126825"/>
                  <a:ext cx="3163249" cy="526623"/>
                  <a:chOff x="445715" y="4126825"/>
                  <a:chExt cx="3163249" cy="526623"/>
                </a:xfrm>
              </p:grpSpPr>
              <p:grpSp>
                <p:nvGrpSpPr>
                  <p:cNvPr id="236" name="Google Shape;236;p16"/>
                  <p:cNvGrpSpPr/>
                  <p:nvPr/>
                </p:nvGrpSpPr>
                <p:grpSpPr>
                  <a:xfrm>
                    <a:off x="445715" y="4218575"/>
                    <a:ext cx="3163249" cy="434867"/>
                    <a:chOff x="4122225" y="4186054"/>
                    <a:chExt cx="3128832" cy="407027"/>
                  </a:xfrm>
                </p:grpSpPr>
                <p:pic>
                  <p:nvPicPr>
                    <p:cNvPr id="237" name="Google Shape;237;p16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48567" l="21638" r="54926" t="46676"/>
                    <a:stretch/>
                  </p:blipFill>
                  <p:spPr>
                    <a:xfrm>
                      <a:off x="4122225" y="4186054"/>
                      <a:ext cx="3128832" cy="3959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38" name="Google Shape;238;p16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1359" l="0" r="0" t="-1360"/>
                    <a:stretch/>
                  </p:blipFill>
                  <p:spPr>
                    <a:xfrm>
                      <a:off x="5146402" y="4197156"/>
                      <a:ext cx="542950" cy="3959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239" name="Google Shape;239;p16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8567" l="25510" r="66599" t="45992"/>
                  <a:stretch/>
                </p:blipFill>
                <p:spPr>
                  <a:xfrm>
                    <a:off x="948175" y="4126825"/>
                    <a:ext cx="585252" cy="5266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40" name="Google Shape;240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1" name="Google Shape;241;p16"/>
                <p:cNvSpPr/>
                <p:nvPr/>
              </p:nvSpPr>
              <p:spPr>
                <a:xfrm>
                  <a:off x="482200" y="2946700"/>
                  <a:ext cx="3106800" cy="251100"/>
                </a:xfrm>
                <a:prstGeom prst="rect">
                  <a:avLst/>
                </a:prstGeom>
                <a:gradFill>
                  <a:gsLst>
                    <a:gs pos="0">
                      <a:srgbClr val="134F5C"/>
                    </a:gs>
                    <a:gs pos="50000">
                      <a:srgbClr val="3C78D8"/>
                    </a:gs>
                    <a:gs pos="100000">
                      <a:srgbClr val="134F5C"/>
                    </a:gs>
                  </a:gsLst>
                  <a:lin ang="5400012" scaled="0"/>
                </a:gra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/>
                    <a:t>ㅇ   </a:t>
                  </a:r>
                  <a:endParaRPr/>
                </a:p>
              </p:txBody>
            </p:sp>
            <p:pic>
              <p:nvPicPr>
                <p:cNvPr id="242" name="Google Shape;242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3" name="Google Shape;243;p16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244" name="Google Shape;244;p1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5" name="Google Shape;245;p16"/>
                <p:cNvPicPr preferRelativeResize="0"/>
                <p:nvPr/>
              </p:nvPicPr>
              <p:blipFill>
                <a:blip r:embed="rId8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6" name="Google Shape;246;p16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247" name="Google Shape;247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8" name="Google Shape;248;p16"/>
                <p:cNvPicPr preferRelativeResize="0"/>
                <p:nvPr/>
              </p:nvPicPr>
              <p:blipFill>
                <a:blip r:embed="rId10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9" name="Google Shape;249;p16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250" name="Google Shape;250;p1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1" name="Google Shape;251;p16"/>
                <p:cNvPicPr preferRelativeResize="0"/>
                <p:nvPr/>
              </p:nvPicPr>
              <p:blipFill>
                <a:blip r:embed="rId12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2" name="Google Shape;252;p16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253" name="Google Shape;253;p1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4" name="Google Shape;254;p16"/>
                <p:cNvPicPr preferRelativeResize="0"/>
                <p:nvPr/>
              </p:nvPicPr>
              <p:blipFill>
                <a:blip r:embed="rId13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5" name="Google Shape;255;p16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256" name="Google Shape;256;p1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7" name="Google Shape;257;p16"/>
                <p:cNvPicPr preferRelativeResize="0"/>
                <p:nvPr/>
              </p:nvPicPr>
              <p:blipFill>
                <a:blip r:embed="rId14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58" name="Google Shape;258;p16"/>
            <p:cNvPicPr preferRelativeResize="0"/>
            <p:nvPr/>
          </p:nvPicPr>
          <p:blipFill rotWithShape="1">
            <a:blip r:embed="rId3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16"/>
            <p:cNvSpPr/>
            <p:nvPr/>
          </p:nvSpPr>
          <p:spPr>
            <a:xfrm>
              <a:off x="501699" y="2953775"/>
              <a:ext cx="636600" cy="247200"/>
            </a:xfrm>
            <a:prstGeom prst="bevel">
              <a:avLst>
                <a:gd fmla="val 17151" name="adj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 txBox="1"/>
            <p:nvPr/>
          </p:nvSpPr>
          <p:spPr>
            <a:xfrm>
              <a:off x="537470" y="2998623"/>
              <a:ext cx="536700" cy="1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FFFFF"/>
                  </a:solidFill>
                </a:rPr>
                <a:t>활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138450" y="2954150"/>
              <a:ext cx="516000" cy="247200"/>
            </a:xfrm>
            <a:prstGeom prst="frame">
              <a:avLst>
                <a:gd fmla="val 12500" name="adj1"/>
              </a:avLst>
            </a:prstGeom>
            <a:gradFill>
              <a:gsLst>
                <a:gs pos="0">
                  <a:srgbClr val="134F5C"/>
                </a:gs>
                <a:gs pos="50000">
                  <a:srgbClr val="3C78D8"/>
                </a:gs>
                <a:gs pos="100000">
                  <a:srgbClr val="134F5C"/>
                </a:gs>
              </a:gsLst>
              <a:lin ang="54007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1654419" y="2954150"/>
              <a:ext cx="516000" cy="247200"/>
            </a:xfrm>
            <a:prstGeom prst="frame">
              <a:avLst>
                <a:gd fmla="val 12500" name="adj1"/>
              </a:avLst>
            </a:prstGeom>
            <a:gradFill>
              <a:gsLst>
                <a:gs pos="0">
                  <a:srgbClr val="134F5C"/>
                </a:gs>
                <a:gs pos="50000">
                  <a:srgbClr val="3C78D8"/>
                </a:gs>
                <a:gs pos="100000">
                  <a:srgbClr val="134F5C"/>
                </a:gs>
              </a:gsLst>
              <a:lin ang="54007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170388" y="2954150"/>
              <a:ext cx="459900" cy="247200"/>
            </a:xfrm>
            <a:prstGeom prst="frame">
              <a:avLst>
                <a:gd fmla="val 12500" name="adj1"/>
              </a:avLst>
            </a:prstGeom>
            <a:gradFill>
              <a:gsLst>
                <a:gs pos="0">
                  <a:srgbClr val="134F5C"/>
                </a:gs>
                <a:gs pos="50000">
                  <a:srgbClr val="3C78D8"/>
                </a:gs>
                <a:gs pos="100000">
                  <a:srgbClr val="134F5C"/>
                </a:gs>
              </a:gsLst>
              <a:lin ang="54007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2630292" y="2954150"/>
              <a:ext cx="516000" cy="247200"/>
            </a:xfrm>
            <a:prstGeom prst="frame">
              <a:avLst>
                <a:gd fmla="val 12500" name="adj1"/>
              </a:avLst>
            </a:prstGeom>
            <a:gradFill>
              <a:gsLst>
                <a:gs pos="0">
                  <a:srgbClr val="134F5C"/>
                </a:gs>
                <a:gs pos="50000">
                  <a:srgbClr val="3C78D8"/>
                </a:gs>
                <a:gs pos="100000">
                  <a:srgbClr val="134F5C"/>
                </a:gs>
              </a:gsLst>
              <a:lin ang="54007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 txBox="1"/>
            <p:nvPr/>
          </p:nvSpPr>
          <p:spPr>
            <a:xfrm>
              <a:off x="1178945" y="2998623"/>
              <a:ext cx="435000" cy="1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B7B7B7"/>
                  </a:solidFill>
                </a:rPr>
                <a:t>투구</a:t>
              </a:r>
              <a:endParaRPr b="1" sz="800">
                <a:solidFill>
                  <a:srgbClr val="B7B7B7"/>
                </a:solidFill>
              </a:endParaRPr>
            </a:p>
          </p:txBody>
        </p:sp>
        <p:sp>
          <p:nvSpPr>
            <p:cNvPr id="266" name="Google Shape;266;p16"/>
            <p:cNvSpPr txBox="1"/>
            <p:nvPr/>
          </p:nvSpPr>
          <p:spPr>
            <a:xfrm>
              <a:off x="1694914" y="2998623"/>
              <a:ext cx="435000" cy="1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B7B7B7"/>
                  </a:solidFill>
                </a:rPr>
                <a:t>갑옷 </a:t>
              </a:r>
              <a:endParaRPr b="1" sz="800">
                <a:solidFill>
                  <a:srgbClr val="B7B7B7"/>
                </a:solidFill>
              </a:endParaRPr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2182850" y="2998623"/>
              <a:ext cx="435000" cy="1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B7B7B7"/>
                  </a:solidFill>
                </a:rPr>
                <a:t>장갑 </a:t>
              </a:r>
              <a:endParaRPr b="1" sz="800">
                <a:solidFill>
                  <a:srgbClr val="B7B7B7"/>
                </a:solidFill>
              </a:endParaRPr>
            </a:p>
          </p:txBody>
        </p:sp>
        <p:sp>
          <p:nvSpPr>
            <p:cNvPr id="268" name="Google Shape;268;p16"/>
            <p:cNvSpPr txBox="1"/>
            <p:nvPr/>
          </p:nvSpPr>
          <p:spPr>
            <a:xfrm>
              <a:off x="2670715" y="2998623"/>
              <a:ext cx="435000" cy="1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B7B7B7"/>
                  </a:solidFill>
                </a:rPr>
                <a:t>신발</a:t>
              </a:r>
              <a:endParaRPr b="1" sz="800">
                <a:solidFill>
                  <a:srgbClr val="B7B7B7"/>
                </a:solidFill>
              </a:endParaRPr>
            </a:p>
          </p:txBody>
        </p:sp>
        <p:grpSp>
          <p:nvGrpSpPr>
            <p:cNvPr id="269" name="Google Shape;269;p16"/>
            <p:cNvGrpSpPr/>
            <p:nvPr/>
          </p:nvGrpSpPr>
          <p:grpSpPr>
            <a:xfrm>
              <a:off x="3123419" y="2954150"/>
              <a:ext cx="482164" cy="247200"/>
              <a:chOff x="2962375" y="2954150"/>
              <a:chExt cx="628800" cy="247200"/>
            </a:xfrm>
          </p:grpSpPr>
          <p:sp>
            <p:nvSpPr>
              <p:cNvPr id="270" name="Google Shape;270;p16"/>
              <p:cNvSpPr/>
              <p:nvPr/>
            </p:nvSpPr>
            <p:spPr>
              <a:xfrm>
                <a:off x="2962375" y="2954150"/>
                <a:ext cx="628800" cy="247200"/>
              </a:xfrm>
              <a:prstGeom prst="frame">
                <a:avLst>
                  <a:gd fmla="val 12500" name="adj1"/>
                </a:avLst>
              </a:prstGeom>
              <a:gradFill>
                <a:gsLst>
                  <a:gs pos="0">
                    <a:srgbClr val="134F5C"/>
                  </a:gs>
                  <a:gs pos="50000">
                    <a:srgbClr val="3C78D8"/>
                  </a:gs>
                  <a:gs pos="100000">
                    <a:srgbClr val="134F5C"/>
                  </a:gs>
                </a:gsLst>
                <a:lin ang="5400700" scaled="0"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6"/>
              <p:cNvSpPr txBox="1"/>
              <p:nvPr/>
            </p:nvSpPr>
            <p:spPr>
              <a:xfrm>
                <a:off x="3011638" y="2998623"/>
                <a:ext cx="530100" cy="14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B7B7B7"/>
                    </a:solidFill>
                  </a:rPr>
                  <a:t>반지 </a:t>
                </a:r>
                <a:endParaRPr b="1" sz="800">
                  <a:solidFill>
                    <a:srgbClr val="B7B7B7"/>
                  </a:solidFill>
                </a:endParaRPr>
              </a:p>
            </p:txBody>
          </p:sp>
        </p:grpSp>
        <p:pic>
          <p:nvPicPr>
            <p:cNvPr id="272" name="Google Shape;272;p16"/>
            <p:cNvPicPr preferRelativeResize="0"/>
            <p:nvPr/>
          </p:nvPicPr>
          <p:blipFill rotWithShape="1">
            <a:blip r:embed="rId15">
              <a:alphaModFix amt="19000"/>
            </a:blip>
            <a:srcRect b="0" l="31412" r="36306" t="0"/>
            <a:stretch/>
          </p:blipFill>
          <p:spPr>
            <a:xfrm>
              <a:off x="444625" y="2571750"/>
              <a:ext cx="3172600" cy="2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16"/>
            <p:cNvSpPr txBox="1"/>
            <p:nvPr/>
          </p:nvSpPr>
          <p:spPr>
            <a:xfrm>
              <a:off x="444625" y="2595325"/>
              <a:ext cx="7632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공격력</a:t>
              </a:r>
              <a:r>
                <a:rPr b="1" lang="ko" sz="800">
                  <a:solidFill>
                    <a:srgbClr val="EFEFEF"/>
                  </a:solidFill>
                </a:rPr>
                <a:t> </a:t>
              </a: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7565</a:t>
              </a:r>
              <a:endParaRPr b="1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endParaRPr>
            </a:p>
          </p:txBody>
        </p:sp>
        <p:pic>
          <p:nvPicPr>
            <p:cNvPr id="274" name="Google Shape;274;p16"/>
            <p:cNvPicPr preferRelativeResize="0"/>
            <p:nvPr/>
          </p:nvPicPr>
          <p:blipFill rotWithShape="1">
            <a:blip r:embed="rId16">
              <a:alphaModFix/>
            </a:blip>
            <a:srcRect b="70377" l="26592" r="71630" t="27294"/>
            <a:stretch/>
          </p:blipFill>
          <p:spPr>
            <a:xfrm>
              <a:off x="444624" y="2617255"/>
              <a:ext cx="186797" cy="197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6"/>
            <p:cNvPicPr preferRelativeResize="0"/>
            <p:nvPr/>
          </p:nvPicPr>
          <p:blipFill rotWithShape="1">
            <a:blip r:embed="rId16">
              <a:alphaModFix/>
            </a:blip>
            <a:srcRect b="70377" l="32778" r="65445" t="27294"/>
            <a:stretch/>
          </p:blipFill>
          <p:spPr>
            <a:xfrm>
              <a:off x="2989590" y="2591388"/>
              <a:ext cx="186797" cy="19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6"/>
            <p:cNvSpPr txBox="1"/>
            <p:nvPr/>
          </p:nvSpPr>
          <p:spPr>
            <a:xfrm>
              <a:off x="1107631" y="2595325"/>
              <a:ext cx="7632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공격속도 104.61%</a:t>
              </a:r>
              <a:endParaRPr b="1" sz="800">
                <a:solidFill>
                  <a:srgbClr val="EFEFEF"/>
                </a:solidFill>
              </a:endParaRPr>
            </a:p>
          </p:txBody>
        </p:sp>
        <p:pic>
          <p:nvPicPr>
            <p:cNvPr id="277" name="Google Shape;277;p16"/>
            <p:cNvPicPr preferRelativeResize="0"/>
            <p:nvPr/>
          </p:nvPicPr>
          <p:blipFill rotWithShape="1">
            <a:blip r:embed="rId16">
              <a:alphaModFix/>
            </a:blip>
            <a:srcRect b="70377" l="26592" r="71630" t="27294"/>
            <a:stretch/>
          </p:blipFill>
          <p:spPr>
            <a:xfrm>
              <a:off x="1015256" y="2617255"/>
              <a:ext cx="186797" cy="19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6"/>
            <p:cNvSpPr txBox="1"/>
            <p:nvPr/>
          </p:nvSpPr>
          <p:spPr>
            <a:xfrm>
              <a:off x="1774152" y="2595325"/>
              <a:ext cx="7632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이동속도 100.78%</a:t>
              </a:r>
              <a:endParaRPr b="1" sz="800">
                <a:solidFill>
                  <a:srgbClr val="EFEFEF"/>
                </a:solidFill>
              </a:endParaRPr>
            </a:p>
          </p:txBody>
        </p:sp>
        <p:pic>
          <p:nvPicPr>
            <p:cNvPr id="279" name="Google Shape;279;p16"/>
            <p:cNvPicPr preferRelativeResize="0"/>
            <p:nvPr/>
          </p:nvPicPr>
          <p:blipFill rotWithShape="1">
            <a:blip r:embed="rId16">
              <a:alphaModFix/>
            </a:blip>
            <a:srcRect b="70377" l="26592" r="71630" t="27294"/>
            <a:stretch/>
          </p:blipFill>
          <p:spPr>
            <a:xfrm>
              <a:off x="1738309" y="2617255"/>
              <a:ext cx="186797" cy="19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16"/>
            <p:cNvSpPr txBox="1"/>
            <p:nvPr/>
          </p:nvSpPr>
          <p:spPr>
            <a:xfrm>
              <a:off x="2413185" y="2587875"/>
              <a:ext cx="7632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회피율 4.61%</a:t>
              </a:r>
              <a:endParaRPr b="1" sz="800">
                <a:solidFill>
                  <a:srgbClr val="EFEFEF"/>
                </a:solidFill>
              </a:endParaRPr>
            </a:p>
          </p:txBody>
        </p:sp>
        <p:pic>
          <p:nvPicPr>
            <p:cNvPr id="281" name="Google Shape;281;p16"/>
            <p:cNvPicPr preferRelativeResize="0"/>
            <p:nvPr/>
          </p:nvPicPr>
          <p:blipFill rotWithShape="1">
            <a:blip r:embed="rId16">
              <a:alphaModFix/>
            </a:blip>
            <a:srcRect b="70377" l="26592" r="71630" t="27294"/>
            <a:stretch/>
          </p:blipFill>
          <p:spPr>
            <a:xfrm>
              <a:off x="2441784" y="2609805"/>
              <a:ext cx="186797" cy="197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16"/>
            <p:cNvSpPr txBox="1"/>
            <p:nvPr/>
          </p:nvSpPr>
          <p:spPr>
            <a:xfrm>
              <a:off x="2993448" y="2580809"/>
              <a:ext cx="7632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Ultra"/>
                  <a:ea typeface="Ultra"/>
                  <a:cs typeface="Ultra"/>
                  <a:sym typeface="Ultra"/>
                </a:rPr>
                <a:t>체력 10884</a:t>
              </a:r>
              <a:endParaRPr b="1" sz="800">
                <a:solidFill>
                  <a:srgbClr val="EFEFEF"/>
                </a:solidFill>
              </a:endParaRPr>
            </a:p>
          </p:txBody>
        </p:sp>
        <p:pic>
          <p:nvPicPr>
            <p:cNvPr id="283" name="Google Shape;283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324800" y="869150"/>
              <a:ext cx="1445250" cy="1377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16"/>
          <p:cNvSpPr/>
          <p:nvPr/>
        </p:nvSpPr>
        <p:spPr>
          <a:xfrm>
            <a:off x="515850" y="727850"/>
            <a:ext cx="826800" cy="67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2706450" y="727850"/>
            <a:ext cx="826800" cy="67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342650" y="833850"/>
            <a:ext cx="1399200" cy="158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381625" y="2501525"/>
            <a:ext cx="3264600" cy="388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346300" y="2890325"/>
            <a:ext cx="3264600" cy="388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459050" y="3367800"/>
            <a:ext cx="672000" cy="54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381625" y="6077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1455725" y="7631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2586350" y="6501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3" name="Google Shape;293;p16"/>
          <p:cNvSpPr txBox="1"/>
          <p:nvPr/>
        </p:nvSpPr>
        <p:spPr>
          <a:xfrm>
            <a:off x="1220225" y="22683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4" name="Google Shape;294;p16"/>
          <p:cNvSpPr txBox="1"/>
          <p:nvPr/>
        </p:nvSpPr>
        <p:spPr>
          <a:xfrm>
            <a:off x="280350" y="27629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280350" y="32791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>
            <a:off x="4630250" y="145575"/>
            <a:ext cx="2925300" cy="494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인게임 플레이에서 사용할 화살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화살은 재능의 레벨에 따라 7개까지 착용이 가능하다.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상위의 화살일수록 공격력이 강하다.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인게임 플레이에서 사용할 화살을 장착할 수 있는 슬롯.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</a:t>
            </a:r>
            <a:r>
              <a:rPr lang="ko" sz="1000">
                <a:solidFill>
                  <a:srgbClr val="FF0000"/>
                </a:solidFill>
              </a:rPr>
              <a:t>5</a:t>
            </a:r>
            <a:r>
              <a:rPr lang="ko" sz="1000"/>
              <a:t>의 공간에 제작한 화살을 드래그 앤 드롭으로 </a:t>
            </a:r>
            <a:r>
              <a:rPr lang="ko" sz="1000">
                <a:solidFill>
                  <a:srgbClr val="FF0000"/>
                </a:solidFill>
              </a:rPr>
              <a:t>2 </a:t>
            </a:r>
            <a:r>
              <a:rPr lang="ko" sz="1000"/>
              <a:t>의 슬롯에 집어 넣으면 </a:t>
            </a:r>
            <a:r>
              <a:rPr lang="ko" sz="1000">
                <a:solidFill>
                  <a:srgbClr val="FF0000"/>
                </a:solidFill>
              </a:rPr>
              <a:t>1 </a:t>
            </a:r>
            <a:r>
              <a:rPr lang="ko" sz="1000"/>
              <a:t>형태와 같이 장착된다.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3. 아직 개방되지 않은 화살 장착 슬롯.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관련된 재능의 레벨에 의해 개방된다.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4. [ 화살 장착 ] 슬롯에 착용할 수 있는 화살.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</a:t>
            </a:r>
            <a:r>
              <a:rPr lang="ko" sz="1000">
                <a:solidFill>
                  <a:srgbClr val="FF0000"/>
                </a:solidFill>
              </a:rPr>
              <a:t>6</a:t>
            </a:r>
            <a:r>
              <a:rPr lang="ko" sz="1000">
                <a:solidFill>
                  <a:srgbClr val="434343"/>
                </a:solidFill>
              </a:rPr>
              <a:t>의 화살 제작을 터치시 </a:t>
            </a:r>
            <a:r>
              <a:rPr lang="ko" sz="1000">
                <a:solidFill>
                  <a:srgbClr val="FF0000"/>
                </a:solidFill>
              </a:rPr>
              <a:t>5</a:t>
            </a:r>
            <a:r>
              <a:rPr lang="ko" sz="1000"/>
              <a:t>의 공간에 생성된다.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같은 종류의 화살 두가지를 드래그로 합칠 경우 상위의 화살이 제작된다.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5. 화살이 생성되는 공간. ( 20개 ,재능성장)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20개의 화살이 생성되어 있으면 </a:t>
            </a:r>
            <a:r>
              <a:rPr lang="ko" sz="1000">
                <a:solidFill>
                  <a:srgbClr val="FF0000"/>
                </a:solidFill>
              </a:rPr>
              <a:t>6</a:t>
            </a:r>
            <a:r>
              <a:rPr lang="ko" sz="1000"/>
              <a:t>이 활성화되지 않는다.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6. 화살을 생성하는 버튼.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버튼을 터치할 경우 </a:t>
            </a:r>
            <a:r>
              <a:rPr lang="ko" sz="1000">
                <a:solidFill>
                  <a:srgbClr val="FF0000"/>
                </a:solidFill>
              </a:rPr>
              <a:t>4</a:t>
            </a:r>
            <a:r>
              <a:rPr lang="ko" sz="1000"/>
              <a:t>의 화살이 생성.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연속으로 5개의 화살을 생성할 수 있다.    ( 재능을 통해 갯수 성장 가능하다.)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화살 제작 가능 갯수가 최대가 아닐 경우 버튼의 게이지가 차오르며 게이지가 끝까지 채워지면 화살 제작 개수가 1개 상승한다.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7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304" name="Google Shape;304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7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11" name="Google Shape;311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7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316" name="Google Shape;316;p17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317" name="Google Shape;317;p17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318" name="Google Shape;318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9" name="Google Shape;319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20" name="Google Shape;320;p17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321" name="Google Shape;321;p1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2" name="Google Shape;322;p17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23" name="Google Shape;323;p1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4" name="Google Shape;324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5" name="Google Shape;325;p17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326" name="Google Shape;326;p1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7" name="Google Shape;327;p17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8" name="Google Shape;328;p17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329" name="Google Shape;329;p1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0" name="Google Shape;330;p17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1" name="Google Shape;331;p17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332" name="Google Shape;332;p1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3" name="Google Shape;333;p17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4" name="Google Shape;334;p17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335" name="Google Shape;335;p1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6" name="Google Shape;336;p17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7" name="Google Shape;337;p17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338" name="Google Shape;338;p1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9" name="Google Shape;339;p17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40" name="Google Shape;340;p17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17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7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4" name="Google Shape;344;p17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17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17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356" name="Google Shape;356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17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359" name="Google Shape;359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17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362" name="Google Shape;362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17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365" name="Google Shape;365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17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368" name="Google Shape;368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17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6722" y="198850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7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4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373" name="Google Shape;373;p17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7"/>
          <p:cNvSpPr/>
          <p:nvPr/>
        </p:nvSpPr>
        <p:spPr>
          <a:xfrm>
            <a:off x="502100" y="858225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7"/>
          <p:cNvSpPr/>
          <p:nvPr/>
        </p:nvSpPr>
        <p:spPr>
          <a:xfrm>
            <a:off x="968375" y="894563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"/>
          <p:cNvSpPr/>
          <p:nvPr/>
        </p:nvSpPr>
        <p:spPr>
          <a:xfrm>
            <a:off x="1429500" y="876563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7"/>
          <p:cNvSpPr/>
          <p:nvPr/>
        </p:nvSpPr>
        <p:spPr>
          <a:xfrm>
            <a:off x="577125" y="1848475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"/>
          <p:cNvSpPr/>
          <p:nvPr/>
        </p:nvSpPr>
        <p:spPr>
          <a:xfrm>
            <a:off x="1364475" y="3748675"/>
            <a:ext cx="1445400" cy="34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7"/>
          <p:cNvSpPr/>
          <p:nvPr/>
        </p:nvSpPr>
        <p:spPr>
          <a:xfrm>
            <a:off x="1352575" y="2036590"/>
            <a:ext cx="2033700" cy="147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7"/>
          <p:cNvSpPr txBox="1"/>
          <p:nvPr/>
        </p:nvSpPr>
        <p:spPr>
          <a:xfrm>
            <a:off x="374725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1" name="Google Shape;381;p17"/>
          <p:cNvSpPr txBox="1"/>
          <p:nvPr/>
        </p:nvSpPr>
        <p:spPr>
          <a:xfrm>
            <a:off x="902113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1318775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420275" y="18134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4" name="Google Shape;384;p17"/>
          <p:cNvSpPr txBox="1"/>
          <p:nvPr/>
        </p:nvSpPr>
        <p:spPr>
          <a:xfrm>
            <a:off x="1286225" y="21096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85" name="Google Shape;385;p17"/>
          <p:cNvSpPr txBox="1"/>
          <p:nvPr/>
        </p:nvSpPr>
        <p:spPr>
          <a:xfrm>
            <a:off x="1202050" y="36174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8"/>
          <p:cNvPicPr preferRelativeResize="0"/>
          <p:nvPr/>
        </p:nvPicPr>
        <p:blipFill rotWithShape="1">
          <a:blip r:embed="rId3">
            <a:alphaModFix/>
          </a:blip>
          <a:srcRect b="48111" l="21785" r="55080" t="0"/>
          <a:stretch/>
        </p:blipFill>
        <p:spPr>
          <a:xfrm>
            <a:off x="367466" y="317008"/>
            <a:ext cx="3312000" cy="426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8"/>
          <p:cNvPicPr preferRelativeResize="0"/>
          <p:nvPr/>
        </p:nvPicPr>
        <p:blipFill rotWithShape="1">
          <a:blip r:embed="rId4">
            <a:alphaModFix/>
          </a:blip>
          <a:srcRect b="48567" l="21638" r="54926" t="46676"/>
          <a:stretch/>
        </p:blipFill>
        <p:spPr>
          <a:xfrm>
            <a:off x="367475" y="4150663"/>
            <a:ext cx="3312000" cy="39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8"/>
          <p:cNvPicPr preferRelativeResize="0"/>
          <p:nvPr/>
        </p:nvPicPr>
        <p:blipFill rotWithShape="1">
          <a:blip r:embed="rId5">
            <a:alphaModFix/>
          </a:blip>
          <a:srcRect b="1359" l="0" r="0" t="-1360"/>
          <a:stretch/>
        </p:blipFill>
        <p:spPr>
          <a:xfrm>
            <a:off x="1444535" y="4149750"/>
            <a:ext cx="574738" cy="4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8"/>
          <p:cNvPicPr preferRelativeResize="0"/>
          <p:nvPr/>
        </p:nvPicPr>
        <p:blipFill rotWithShape="1">
          <a:blip r:embed="rId6">
            <a:alphaModFix/>
          </a:blip>
          <a:srcRect b="48589" l="25473" r="70537" t="46656"/>
          <a:stretch/>
        </p:blipFill>
        <p:spPr>
          <a:xfrm>
            <a:off x="908651" y="4141618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8"/>
          <p:cNvPicPr preferRelativeResize="0"/>
          <p:nvPr/>
        </p:nvPicPr>
        <p:blipFill rotWithShape="1">
          <a:blip r:embed="rId3">
            <a:alphaModFix/>
          </a:blip>
          <a:srcRect b="48711" l="33275" r="58880" t="45600"/>
          <a:stretch/>
        </p:blipFill>
        <p:spPr>
          <a:xfrm>
            <a:off x="2540200" y="4042024"/>
            <a:ext cx="572148" cy="4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8"/>
          <p:cNvPicPr preferRelativeResize="0"/>
          <p:nvPr/>
        </p:nvPicPr>
        <p:blipFill rotWithShape="1">
          <a:blip r:embed="rId3">
            <a:alphaModFix/>
          </a:blip>
          <a:srcRect b="54568" l="23831" r="55079" t="43798"/>
          <a:stretch/>
        </p:blipFill>
        <p:spPr>
          <a:xfrm>
            <a:off x="367475" y="3215225"/>
            <a:ext cx="3312000" cy="73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8"/>
          <p:cNvPicPr preferRelativeResize="0"/>
          <p:nvPr/>
        </p:nvPicPr>
        <p:blipFill rotWithShape="1">
          <a:blip r:embed="rId7">
            <a:alphaModFix/>
          </a:blip>
          <a:srcRect b="96512" l="27779" r="55079" t="0"/>
          <a:stretch/>
        </p:blipFill>
        <p:spPr>
          <a:xfrm>
            <a:off x="367475" y="317000"/>
            <a:ext cx="3312000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8"/>
          <p:cNvPicPr preferRelativeResize="0"/>
          <p:nvPr/>
        </p:nvPicPr>
        <p:blipFill rotWithShape="1">
          <a:blip r:embed="rId8">
            <a:alphaModFix amt="91000"/>
          </a:blip>
          <a:srcRect b="79683" l="50174" r="0" t="2685"/>
          <a:stretch/>
        </p:blipFill>
        <p:spPr>
          <a:xfrm>
            <a:off x="1192987" y="3472550"/>
            <a:ext cx="1660974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8"/>
          <p:cNvPicPr preferRelativeResize="0"/>
          <p:nvPr/>
        </p:nvPicPr>
        <p:blipFill rotWithShape="1">
          <a:blip r:embed="rId9">
            <a:alphaModFix amt="91000"/>
          </a:blip>
          <a:srcRect b="28834" l="80205" r="14848" t="62925"/>
          <a:stretch/>
        </p:blipFill>
        <p:spPr>
          <a:xfrm>
            <a:off x="2225950" y="3601813"/>
            <a:ext cx="148374" cy="15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18"/>
          <p:cNvGrpSpPr/>
          <p:nvPr/>
        </p:nvGrpSpPr>
        <p:grpSpPr>
          <a:xfrm>
            <a:off x="2384393" y="3580578"/>
            <a:ext cx="395999" cy="233996"/>
            <a:chOff x="4221566" y="3604250"/>
            <a:chExt cx="384876" cy="208850"/>
          </a:xfrm>
        </p:grpSpPr>
        <p:pic>
          <p:nvPicPr>
            <p:cNvPr id="400" name="Google Shape;400;p18"/>
            <p:cNvPicPr preferRelativeResize="0"/>
            <p:nvPr/>
          </p:nvPicPr>
          <p:blipFill rotWithShape="1">
            <a:blip r:embed="rId10">
              <a:alphaModFix amt="91000"/>
            </a:blip>
            <a:srcRect b="82486" l="85481" r="1868" t="7324"/>
            <a:stretch/>
          </p:blipFill>
          <p:spPr>
            <a:xfrm>
              <a:off x="4221566" y="3604250"/>
              <a:ext cx="384876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8"/>
            <p:cNvPicPr preferRelativeResize="0"/>
            <p:nvPr/>
          </p:nvPicPr>
          <p:blipFill rotWithShape="1">
            <a:blip r:embed="rId10">
              <a:alphaModFix amt="91000"/>
            </a:blip>
            <a:srcRect b="85153" l="86344" r="11644" t="8644"/>
            <a:stretch/>
          </p:blipFill>
          <p:spPr>
            <a:xfrm>
              <a:off x="4235719" y="3645575"/>
              <a:ext cx="324000" cy="12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18"/>
          <p:cNvSpPr txBox="1"/>
          <p:nvPr/>
        </p:nvSpPr>
        <p:spPr>
          <a:xfrm>
            <a:off x="2338993" y="3563450"/>
            <a:ext cx="5430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0A75A"/>
                </a:solidFill>
              </a:rPr>
              <a:t>초기화 </a:t>
            </a:r>
            <a:r>
              <a:rPr b="1" lang="ko" sz="800">
                <a:solidFill>
                  <a:srgbClr val="999999"/>
                </a:solidFill>
              </a:rPr>
              <a:t> </a:t>
            </a:r>
            <a:r>
              <a:rPr lang="ko" sz="800">
                <a:solidFill>
                  <a:srgbClr val="B7B7B7"/>
                </a:solidFill>
              </a:rPr>
              <a:t> </a:t>
            </a:r>
            <a:endParaRPr sz="800">
              <a:solidFill>
                <a:srgbClr val="B7B7B7"/>
              </a:solidFill>
            </a:endParaRPr>
          </a:p>
        </p:txBody>
      </p:sp>
      <p:pic>
        <p:nvPicPr>
          <p:cNvPr id="403" name="Google Shape;403;p18"/>
          <p:cNvPicPr preferRelativeResize="0"/>
          <p:nvPr/>
        </p:nvPicPr>
        <p:blipFill rotWithShape="1">
          <a:blip r:embed="rId3">
            <a:alphaModFix/>
          </a:blip>
          <a:srcRect b="85640" l="31529" r="67899" t="11535"/>
          <a:stretch/>
        </p:blipFill>
        <p:spPr>
          <a:xfrm>
            <a:off x="1804000" y="1214375"/>
            <a:ext cx="396000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8"/>
          <p:cNvPicPr preferRelativeResize="0"/>
          <p:nvPr/>
        </p:nvPicPr>
        <p:blipFill rotWithShape="1">
          <a:blip r:embed="rId3">
            <a:alphaModFix/>
          </a:blip>
          <a:srcRect b="85640" l="31529" r="67899" t="11535"/>
          <a:stretch/>
        </p:blipFill>
        <p:spPr>
          <a:xfrm>
            <a:off x="2826225" y="1214375"/>
            <a:ext cx="396000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8"/>
          <p:cNvPicPr preferRelativeResize="0"/>
          <p:nvPr/>
        </p:nvPicPr>
        <p:blipFill rotWithShape="1">
          <a:blip r:embed="rId3">
            <a:alphaModFix/>
          </a:blip>
          <a:srcRect b="85640" l="31529" r="67899" t="11535"/>
          <a:stretch/>
        </p:blipFill>
        <p:spPr>
          <a:xfrm>
            <a:off x="823700" y="1214375"/>
            <a:ext cx="396000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8"/>
          <p:cNvPicPr preferRelativeResize="0"/>
          <p:nvPr/>
        </p:nvPicPr>
        <p:blipFill rotWithShape="1">
          <a:blip r:embed="rId3">
            <a:alphaModFix/>
          </a:blip>
          <a:srcRect b="77220" l="24589" r="74974" t="19933"/>
          <a:stretch/>
        </p:blipFill>
        <p:spPr>
          <a:xfrm>
            <a:off x="2791688" y="1919112"/>
            <a:ext cx="396000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8"/>
          <p:cNvPicPr preferRelativeResize="0"/>
          <p:nvPr/>
        </p:nvPicPr>
        <p:blipFill rotWithShape="1">
          <a:blip r:embed="rId3">
            <a:alphaModFix/>
          </a:blip>
          <a:srcRect b="81984" l="21785" r="55080" t="17376"/>
          <a:stretch/>
        </p:blipFill>
        <p:spPr>
          <a:xfrm>
            <a:off x="367475" y="1663872"/>
            <a:ext cx="3312000" cy="1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8"/>
          <p:cNvPicPr preferRelativeResize="0"/>
          <p:nvPr/>
        </p:nvPicPr>
        <p:blipFill rotWithShape="1">
          <a:blip r:embed="rId3">
            <a:alphaModFix/>
          </a:blip>
          <a:srcRect b="73392" l="21785" r="55080" t="25756"/>
          <a:stretch/>
        </p:blipFill>
        <p:spPr>
          <a:xfrm>
            <a:off x="367475" y="2364556"/>
            <a:ext cx="3312000" cy="6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 rotWithShape="1">
          <a:blip r:embed="rId3">
            <a:alphaModFix/>
          </a:blip>
          <a:srcRect b="64748" l="21785" r="55080" t="34399"/>
          <a:stretch/>
        </p:blipFill>
        <p:spPr>
          <a:xfrm>
            <a:off x="367475" y="3040053"/>
            <a:ext cx="3312000" cy="10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3">
            <a:alphaModFix/>
          </a:blip>
          <a:srcRect b="68448" l="24556" r="74218" t="28726"/>
          <a:stretch/>
        </p:blipFill>
        <p:spPr>
          <a:xfrm>
            <a:off x="858225" y="2678750"/>
            <a:ext cx="291902" cy="2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8"/>
          <p:cNvPicPr preferRelativeResize="0"/>
          <p:nvPr/>
        </p:nvPicPr>
        <p:blipFill rotWithShape="1">
          <a:blip r:embed="rId3">
            <a:alphaModFix/>
          </a:blip>
          <a:srcRect b="68449" l="24556" r="74218" t="28704"/>
          <a:stretch/>
        </p:blipFill>
        <p:spPr>
          <a:xfrm>
            <a:off x="1856050" y="2676950"/>
            <a:ext cx="291902" cy="2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68449" l="24556" r="74217" t="28704"/>
          <a:stretch/>
        </p:blipFill>
        <p:spPr>
          <a:xfrm>
            <a:off x="2836375" y="2601300"/>
            <a:ext cx="316274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8"/>
          <p:cNvPicPr preferRelativeResize="0"/>
          <p:nvPr/>
        </p:nvPicPr>
        <p:blipFill rotWithShape="1">
          <a:blip r:embed="rId3">
            <a:alphaModFix/>
          </a:blip>
          <a:srcRect b="77220" l="24589" r="74974" t="19933"/>
          <a:stretch/>
        </p:blipFill>
        <p:spPr>
          <a:xfrm>
            <a:off x="1804001" y="1919100"/>
            <a:ext cx="421949" cy="2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8"/>
          <p:cNvPicPr preferRelativeResize="0"/>
          <p:nvPr/>
        </p:nvPicPr>
        <p:blipFill rotWithShape="1">
          <a:blip r:embed="rId3">
            <a:alphaModFix/>
          </a:blip>
          <a:srcRect b="77220" l="24589" r="74974" t="19933"/>
          <a:stretch/>
        </p:blipFill>
        <p:spPr>
          <a:xfrm>
            <a:off x="823701" y="1919100"/>
            <a:ext cx="421949" cy="2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8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[ 재능 정보 ] 컨셉 이미지.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해당 이미지 밑에 재능의 이름이 적혀있다.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이미지를 터치시 해당 재능에 관한 [ 상세 정보창] 출력.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재능이 영향을 미치는 영역에 따라 배경색이 다르다.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[ 재능 ]을 성장시킬 수 있는 포인트.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인게임 플레이의 레벨업을 통해 획득한다.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재능의 레벨이 증가할수록 필요로 하는 [재능 포인트] 양이 증가한다.</a:t>
            </a:r>
            <a:endParaRPr sz="1000"/>
          </a:p>
        </p:txBody>
      </p:sp>
      <p:sp>
        <p:nvSpPr>
          <p:cNvPr id="416" name="Google Shape;416;p18"/>
          <p:cNvSpPr/>
          <p:nvPr/>
        </p:nvSpPr>
        <p:spPr>
          <a:xfrm>
            <a:off x="577050" y="1085750"/>
            <a:ext cx="958500" cy="64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974050" y="3355700"/>
            <a:ext cx="2336100" cy="64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8"/>
          <p:cNvSpPr txBox="1"/>
          <p:nvPr/>
        </p:nvSpPr>
        <p:spPr>
          <a:xfrm>
            <a:off x="456475" y="9479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19" name="Google Shape;419;p18"/>
          <p:cNvSpPr txBox="1"/>
          <p:nvPr/>
        </p:nvSpPr>
        <p:spPr>
          <a:xfrm>
            <a:off x="858225" y="33010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